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Open Sans SemiBold"/>
      <p:regular r:id="rId23"/>
      <p:bold r:id="rId24"/>
      <p:italic r:id="rId25"/>
      <p:boldItalic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1" roundtripDataSignature="AMtx7mgJZYiyYWZY5Mh9wlGIyAycQ/xd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843D46C-A534-4FB8-BA9C-9F24C73DFC72}">
  <a:tblStyle styleId="{F843D46C-A534-4FB8-BA9C-9F24C73DFC7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OpenSansSemiBold-bold.fntdata"/><Relationship Id="rId23" Type="http://schemas.openxmlformats.org/officeDocument/2006/relationships/font" Target="fonts/OpenSansSemiBold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OpenSansSemiBold-boldItalic.fntdata"/><Relationship Id="rId25" Type="http://schemas.openxmlformats.org/officeDocument/2006/relationships/font" Target="fonts/OpenSansSemiBold-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OpenSans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customschemas.google.com/relationships/presentationmetadata" Target="metadata"/><Relationship Id="rId30" Type="http://schemas.openxmlformats.org/officeDocument/2006/relationships/font" Target="fonts/OpenSans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1.xml"/></Relationships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3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b977a01fb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b977a01fb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2" name="Google Shape;25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939554d1e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939554d1e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939554d1e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939554d1e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b939554d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b939554d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b977a01fb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b977a01fb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2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60" name="Google Shape;60;p22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409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61" name="Google Shape;61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3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64" name="Google Shape;64;p23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7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27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9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0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79" name="Google Shape;79;p30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409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1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31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2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32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33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4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34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5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6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7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37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37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37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37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8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38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38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38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38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39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11" name="Google Shape;111;p39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2" name="Google Shape;112;p39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3" name="Google Shape;113;p39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4" name="Google Shape;114;p39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5" name="Google Shape;115;p39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6" name="Google Shape;116;p39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7" name="Google Shape;117;p39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8" name="Google Shape;118;p39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9" name="Google Shape;119;p39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409"/>
              </a:srgbClr>
            </a:outerShdw>
          </a:effectLst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0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40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23" name="Google Shape;123;p40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24" name="Google Shape;124;p40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25" name="Google Shape;125;p40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26" name="Google Shape;126;p40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27" name="Google Shape;127;p40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28" name="Google Shape;128;p40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1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41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409"/>
              </a:srgbClr>
            </a:outerShdw>
          </a:effectLst>
        </p:spPr>
      </p:sp>
      <p:sp>
        <p:nvSpPr>
          <p:cNvPr id="132" name="Google Shape;132;p41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2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42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409"/>
              </a:srgbClr>
            </a:outerShdw>
          </a:effectLst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3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p43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39" name="Google Shape;139;p43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40" name="Google Shape;140;p43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4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3" name="Google Shape;143;p44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5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6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7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47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8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3" name="Google Shape;153;p48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4" name="Google Shape;54;p9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" name="Google Shape;55;p9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1" i="0" lang="ru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6" name="Google Shape;56;p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6.png"/><Relationship Id="rId8" Type="http://schemas.openxmlformats.org/officeDocument/2006/relationships/image" Target="../media/image21.jpg"/><Relationship Id="rId11" Type="http://schemas.openxmlformats.org/officeDocument/2006/relationships/image" Target="../media/image10.jpg"/><Relationship Id="rId10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"/>
          <p:cNvSpPr txBox="1"/>
          <p:nvPr/>
        </p:nvSpPr>
        <p:spPr>
          <a:xfrm>
            <a:off x="1003800" y="236350"/>
            <a:ext cx="7136400" cy="114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ru" sz="4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Nazwa zespołu</a:t>
            </a:r>
            <a:endParaRPr b="1" i="0" sz="4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1"/>
          <p:cNvSpPr txBox="1"/>
          <p:nvPr/>
        </p:nvSpPr>
        <p:spPr>
          <a:xfrm>
            <a:off x="2725525" y="2216425"/>
            <a:ext cx="452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0" name="Google Shape;160;p1"/>
          <p:cNvSpPr txBox="1"/>
          <p:nvPr/>
        </p:nvSpPr>
        <p:spPr>
          <a:xfrm>
            <a:off x="644575" y="1117050"/>
            <a:ext cx="180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1" name="Google Shape;16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650" y="1117050"/>
            <a:ext cx="6362700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b977a01fb1_1_15"/>
          <p:cNvSpPr txBox="1"/>
          <p:nvPr/>
        </p:nvSpPr>
        <p:spPr>
          <a:xfrm>
            <a:off x="767250" y="486175"/>
            <a:ext cx="7609500" cy="8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Końcowa ocena aplikacji</a:t>
            </a:r>
            <a:endParaRPr sz="2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7" name="Google Shape;247;g2b977a01fb1_1_15"/>
          <p:cNvSpPr txBox="1"/>
          <p:nvPr/>
        </p:nvSpPr>
        <p:spPr>
          <a:xfrm>
            <a:off x="706925" y="1625250"/>
            <a:ext cx="56700" cy="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8" name="Google Shape;248;g2b977a01fb1_1_15"/>
          <p:cNvSpPr txBox="1"/>
          <p:nvPr/>
        </p:nvSpPr>
        <p:spPr>
          <a:xfrm>
            <a:off x="825900" y="1519575"/>
            <a:ext cx="7492200" cy="3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Na danym etapie aplikacja jeszcze nie jest gotowa do tego, by trafić do użytkownika, ponieważ </a:t>
            </a: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zostało</a:t>
            </a: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zgłoszonych dużo błędów </a:t>
            </a: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oczekujących</a:t>
            </a: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na naprawę.</a:t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Dla ulepszenia aplikacji i korekty błędów oraz minimalizowania ryzyka pojawiania się ich w przyszłości, warto doprecyzować wymagania zawarte w specyfikacji technicznej dotyczące funkcjonalności, oraz dodać konkretne wymagania nawiązujące do designu aplikacji.</a:t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9" name="Google Shape;249;g2b977a01fb1_1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2741" y="350962"/>
            <a:ext cx="1654725" cy="104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6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5" name="Google Shape;255;p6"/>
          <p:cNvSpPr txBox="1"/>
          <p:nvPr/>
        </p:nvSpPr>
        <p:spPr>
          <a:xfrm>
            <a:off x="2513100" y="1803300"/>
            <a:ext cx="41178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ru" sz="4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Dziękujemy </a:t>
            </a:r>
            <a:endParaRPr b="1" i="0" sz="4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ru" sz="4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za uwagę!</a:t>
            </a:r>
            <a:endParaRPr b="1" i="0" sz="4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6" name="Google Shape;25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8052" y="354125"/>
            <a:ext cx="1470426" cy="98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"/>
          <p:cNvPicPr preferRelativeResize="0"/>
          <p:nvPr/>
        </p:nvPicPr>
        <p:blipFill rotWithShape="1">
          <a:blip r:embed="rId3">
            <a:alphaModFix/>
          </a:blip>
          <a:srcRect b="11158" l="0" r="4571" t="0"/>
          <a:stretch/>
        </p:blipFill>
        <p:spPr>
          <a:xfrm>
            <a:off x="5585888" y="2571738"/>
            <a:ext cx="1156876" cy="1690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" title="Участник команды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4900" y="696304"/>
            <a:ext cx="1313701" cy="107368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"/>
          <p:cNvSpPr txBox="1"/>
          <p:nvPr/>
        </p:nvSpPr>
        <p:spPr>
          <a:xfrm>
            <a:off x="684950" y="1770000"/>
            <a:ext cx="1313700" cy="323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900">
                <a:latin typeface="Open Sans"/>
                <a:ea typeface="Open Sans"/>
                <a:cs typeface="Open Sans"/>
                <a:sym typeface="Open Sans"/>
              </a:rPr>
              <a:t>Agnieszka Escaleira</a:t>
            </a:r>
            <a:endParaRPr b="0" i="0" sz="10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9" name="Google Shape;169;p2"/>
          <p:cNvSpPr txBox="1"/>
          <p:nvPr/>
        </p:nvSpPr>
        <p:spPr>
          <a:xfrm>
            <a:off x="2234313" y="1789096"/>
            <a:ext cx="1313700" cy="33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>
                <a:latin typeface="Open Sans"/>
                <a:ea typeface="Open Sans"/>
                <a:cs typeface="Open Sans"/>
                <a:sym typeface="Open Sans"/>
              </a:rPr>
              <a:t>Cezary Jarosiński</a:t>
            </a:r>
            <a:endParaRPr b="0" i="0" sz="10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0" name="Google Shape;170;p2" title="Участник команды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75000" y="696295"/>
            <a:ext cx="1313701" cy="108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"/>
          <p:cNvSpPr txBox="1"/>
          <p:nvPr/>
        </p:nvSpPr>
        <p:spPr>
          <a:xfrm>
            <a:off x="3783438" y="1789096"/>
            <a:ext cx="1313700" cy="33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>
                <a:latin typeface="Open Sans"/>
                <a:ea typeface="Open Sans"/>
                <a:cs typeface="Open Sans"/>
                <a:sym typeface="Open Sans"/>
              </a:rPr>
              <a:t>Arkadiusz Buś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2" title="Участник команды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64824" y="684313"/>
            <a:ext cx="1313701" cy="108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"/>
          <p:cNvSpPr txBox="1"/>
          <p:nvPr/>
        </p:nvSpPr>
        <p:spPr>
          <a:xfrm>
            <a:off x="6864825" y="1769994"/>
            <a:ext cx="1313700" cy="33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>
                <a:latin typeface="Open Sans"/>
                <a:ea typeface="Open Sans"/>
                <a:cs typeface="Open Sans"/>
                <a:sym typeface="Open Sans"/>
              </a:rPr>
              <a:t>Dorota Król-Ellwart</a:t>
            </a:r>
            <a:endParaRPr b="0" i="0" sz="10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4" name="Google Shape;174;p2" title="Участник команды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19912" y="696295"/>
            <a:ext cx="1313701" cy="108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"/>
          <p:cNvSpPr txBox="1"/>
          <p:nvPr/>
        </p:nvSpPr>
        <p:spPr>
          <a:xfrm>
            <a:off x="5319913" y="1789099"/>
            <a:ext cx="1313700" cy="33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>
                <a:latin typeface="Open Sans"/>
                <a:ea typeface="Open Sans"/>
                <a:cs typeface="Open Sans"/>
                <a:sym typeface="Open Sans"/>
              </a:rPr>
              <a:t>Jakub Kolanek</a:t>
            </a:r>
            <a:endParaRPr b="0" i="0" sz="10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6" name="Google Shape;176;p2"/>
          <p:cNvPicPr preferRelativeResize="0"/>
          <p:nvPr/>
        </p:nvPicPr>
        <p:blipFill rotWithShape="1">
          <a:blip r:embed="rId5">
            <a:alphaModFix/>
          </a:blip>
          <a:srcRect b="12652" l="0" r="0" t="12659"/>
          <a:stretch/>
        </p:blipFill>
        <p:spPr>
          <a:xfrm>
            <a:off x="2408925" y="2734088"/>
            <a:ext cx="1313701" cy="116741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"/>
          <p:cNvSpPr txBox="1"/>
          <p:nvPr/>
        </p:nvSpPr>
        <p:spPr>
          <a:xfrm>
            <a:off x="2408925" y="3906763"/>
            <a:ext cx="1313700" cy="33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>
                <a:latin typeface="Open Sans"/>
                <a:ea typeface="Open Sans"/>
                <a:cs typeface="Open Sans"/>
                <a:sym typeface="Open Sans"/>
              </a:rPr>
              <a:t>Veronika Kryvetska</a:t>
            </a:r>
            <a:endParaRPr b="0" i="0" sz="10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8" name="Google Shape;178;p2"/>
          <p:cNvPicPr preferRelativeResize="0"/>
          <p:nvPr/>
        </p:nvPicPr>
        <p:blipFill rotWithShape="1">
          <a:blip r:embed="rId6">
            <a:alphaModFix/>
          </a:blip>
          <a:srcRect b="0" l="3823" r="3832" t="0"/>
          <a:stretch/>
        </p:blipFill>
        <p:spPr>
          <a:xfrm>
            <a:off x="3958350" y="2739338"/>
            <a:ext cx="1313700" cy="115690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"/>
          <p:cNvSpPr txBox="1"/>
          <p:nvPr/>
        </p:nvSpPr>
        <p:spPr>
          <a:xfrm>
            <a:off x="3958338" y="3927538"/>
            <a:ext cx="1313700" cy="33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>
                <a:latin typeface="Open Sans"/>
                <a:ea typeface="Open Sans"/>
                <a:cs typeface="Open Sans"/>
                <a:sym typeface="Open Sans"/>
              </a:rPr>
              <a:t>Sebastian Solarz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"/>
          <p:cNvSpPr txBox="1"/>
          <p:nvPr/>
        </p:nvSpPr>
        <p:spPr>
          <a:xfrm>
            <a:off x="5507463" y="3927538"/>
            <a:ext cx="1313700" cy="33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>
                <a:latin typeface="Open Sans"/>
                <a:ea typeface="Open Sans"/>
                <a:cs typeface="Open Sans"/>
                <a:sym typeface="Open Sans"/>
              </a:rPr>
              <a:t>Magdalena Burcon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"/>
          <p:cNvSpPr txBox="1"/>
          <p:nvPr/>
        </p:nvSpPr>
        <p:spPr>
          <a:xfrm>
            <a:off x="2176650" y="95250"/>
            <a:ext cx="487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CZŁONKOWIE ZESPOŁU</a:t>
            </a:r>
            <a:endParaRPr b="1" i="0" sz="1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2" name="Google Shape;182;p2"/>
          <p:cNvPicPr preferRelativeResize="0"/>
          <p:nvPr/>
        </p:nvPicPr>
        <p:blipFill rotWithShape="1">
          <a:blip r:embed="rId7">
            <a:alphaModFix/>
          </a:blip>
          <a:srcRect b="0" l="0" r="0" t="17871"/>
          <a:stretch/>
        </p:blipFill>
        <p:spPr>
          <a:xfrm>
            <a:off x="5319900" y="662875"/>
            <a:ext cx="1313725" cy="115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43225" y="654700"/>
            <a:ext cx="1156878" cy="115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"/>
          <p:cNvPicPr preferRelativeResize="0"/>
          <p:nvPr/>
        </p:nvPicPr>
        <p:blipFill rotWithShape="1">
          <a:blip r:embed="rId9">
            <a:alphaModFix/>
          </a:blip>
          <a:srcRect b="8442" l="0" r="2874" t="27838"/>
          <a:stretch/>
        </p:blipFill>
        <p:spPr>
          <a:xfrm>
            <a:off x="3775000" y="696300"/>
            <a:ext cx="1313700" cy="1110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"/>
          <p:cNvPicPr preferRelativeResize="0"/>
          <p:nvPr/>
        </p:nvPicPr>
        <p:blipFill rotWithShape="1">
          <a:blip r:embed="rId10">
            <a:alphaModFix/>
          </a:blip>
          <a:srcRect b="31126" l="0" r="0" t="31122"/>
          <a:stretch/>
        </p:blipFill>
        <p:spPr>
          <a:xfrm>
            <a:off x="2229950" y="636179"/>
            <a:ext cx="1313701" cy="1073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"/>
          <p:cNvPicPr preferRelativeResize="0"/>
          <p:nvPr/>
        </p:nvPicPr>
        <p:blipFill rotWithShape="1">
          <a:blip r:embed="rId11">
            <a:alphaModFix/>
          </a:blip>
          <a:srcRect b="21877" l="0" r="0" t="6087"/>
          <a:stretch/>
        </p:blipFill>
        <p:spPr>
          <a:xfrm>
            <a:off x="684900" y="636173"/>
            <a:ext cx="1313700" cy="118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"/>
          <p:cNvSpPr txBox="1"/>
          <p:nvPr/>
        </p:nvSpPr>
        <p:spPr>
          <a:xfrm>
            <a:off x="1615675" y="503025"/>
            <a:ext cx="5604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" sz="2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Kilka słów o aplikacji z którą pracował zespół</a:t>
            </a:r>
            <a:endParaRPr b="0" i="0" sz="28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" name="Google Shape;192;p3"/>
          <p:cNvSpPr txBox="1"/>
          <p:nvPr/>
        </p:nvSpPr>
        <p:spPr>
          <a:xfrm>
            <a:off x="1820000" y="1989575"/>
            <a:ext cx="5529900" cy="2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Aplikacja wspierająca zarządzanie finansami “Wallet”, mogąca wykonywać transakcje, śledzić kursy wymiany walut oraz prowadzić statystyki wpływów i wydatków.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3" name="Google Shape;19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4450" y="434813"/>
            <a:ext cx="1183125" cy="118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"/>
          <p:cNvSpPr txBox="1"/>
          <p:nvPr/>
        </p:nvSpPr>
        <p:spPr>
          <a:xfrm>
            <a:off x="1744850" y="831850"/>
            <a:ext cx="5604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439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3000">
                <a:latin typeface="Open Sans"/>
                <a:ea typeface="Open Sans"/>
                <a:cs typeface="Open Sans"/>
                <a:sym typeface="Open Sans"/>
              </a:rPr>
              <a:t>Krytyczny błąd</a:t>
            </a:r>
            <a:endParaRPr b="0" i="0" sz="30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9" name="Google Shape;199;p4"/>
          <p:cNvSpPr txBox="1"/>
          <p:nvPr/>
        </p:nvSpPr>
        <p:spPr>
          <a:xfrm>
            <a:off x="1807050" y="2642225"/>
            <a:ext cx="5529900" cy="18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Brak możliwości testowania aplikacji przez pierwsze dwa dni trwania projektu.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0" name="Google Shape;20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6700" y="1478352"/>
            <a:ext cx="1070600" cy="107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g2b939554d1e_3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567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g2b939554d1e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11175"/>
            <a:ext cx="8839200" cy="4247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"/>
          <p:cNvSpPr txBox="1"/>
          <p:nvPr/>
        </p:nvSpPr>
        <p:spPr>
          <a:xfrm>
            <a:off x="337125" y="687900"/>
            <a:ext cx="8477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" sz="2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Zastosowane technologie i narzędzia</a:t>
            </a:r>
            <a:endParaRPr b="1" i="0" sz="2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6" name="Google Shape;216;p5"/>
          <p:cNvSpPr txBox="1"/>
          <p:nvPr/>
        </p:nvSpPr>
        <p:spPr>
          <a:xfrm>
            <a:off x="762700" y="2017175"/>
            <a:ext cx="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7" name="Google Shape;217;p5"/>
          <p:cNvSpPr txBox="1"/>
          <p:nvPr/>
        </p:nvSpPr>
        <p:spPr>
          <a:xfrm>
            <a:off x="278600" y="1515750"/>
            <a:ext cx="23010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" sz="2000" u="sng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Test levels</a:t>
            </a:r>
            <a:endParaRPr b="1" i="0" sz="2000" u="sng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Open Sans"/>
                <a:ea typeface="Open Sans"/>
                <a:cs typeface="Open Sans"/>
                <a:sym typeface="Open Sans"/>
              </a:rPr>
              <a:t>Unit testing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Integration Testing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System Testing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Acceptance Testing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" name="Google Shape;218;p5"/>
          <p:cNvSpPr txBox="1"/>
          <p:nvPr/>
        </p:nvSpPr>
        <p:spPr>
          <a:xfrm>
            <a:off x="2276475" y="2884950"/>
            <a:ext cx="23010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" sz="2000" u="sng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Non-functional</a:t>
            </a:r>
            <a:endParaRPr b="1" i="0" sz="2000" u="sng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sng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Usability testing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Performance testing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❏"/>
            </a:pPr>
            <a:r>
              <a:rPr b="0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Security testing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Compatibility testing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❏"/>
            </a:pPr>
            <a:r>
              <a:rPr b="0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Reliability testing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❏"/>
            </a:pPr>
            <a:r>
              <a:rPr b="0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e.t.c.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" name="Google Shape;219;p5"/>
          <p:cNvSpPr txBox="1"/>
          <p:nvPr/>
        </p:nvSpPr>
        <p:spPr>
          <a:xfrm>
            <a:off x="6509625" y="2488950"/>
            <a:ext cx="26757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" sz="2000" u="sng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Black box testing techniques</a:t>
            </a:r>
            <a:endParaRPr b="1" i="0" sz="1400" u="sng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sng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Equivalence partitioning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❏"/>
            </a:pPr>
            <a:r>
              <a:rPr b="0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Boundary value analysis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❏"/>
            </a:pPr>
            <a:r>
              <a:rPr b="0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Decision table testing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State transition testing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Pairwise testing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Error guessing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❏"/>
            </a:pPr>
            <a:r>
              <a:rPr b="0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e.t.c.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0" name="Google Shape;220;p5"/>
          <p:cNvSpPr txBox="1"/>
          <p:nvPr/>
        </p:nvSpPr>
        <p:spPr>
          <a:xfrm>
            <a:off x="4503125" y="1423650"/>
            <a:ext cx="19065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" sz="2000" u="sng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Static testing</a:t>
            </a:r>
            <a:endParaRPr b="1" i="0" sz="2000" u="sng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sng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Reviews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Walkthroughs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Font typeface="Open Sans"/>
              <a:buChar char="❏"/>
            </a:pPr>
            <a:r>
              <a:rPr b="1" i="0" lang="ru" sz="1400" u="none" cap="none" strike="noStrike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Peer reviews</a:t>
            </a:r>
            <a:endParaRPr b="1" i="0" sz="1400" u="none" cap="none" strike="noStrike"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❏"/>
            </a:pPr>
            <a:r>
              <a:rPr b="0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Static analysis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❏"/>
            </a:pPr>
            <a:r>
              <a:rPr b="0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e.t.c.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1" name="Google Shape;22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4501" y="452150"/>
            <a:ext cx="1025603" cy="1025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b939554d1e_0_0"/>
          <p:cNvSpPr txBox="1"/>
          <p:nvPr/>
        </p:nvSpPr>
        <p:spPr>
          <a:xfrm>
            <a:off x="767250" y="486175"/>
            <a:ext cx="7609500" cy="8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Jak poradziliśmy sobie z największymi trudnościami.</a:t>
            </a:r>
            <a:endParaRPr sz="2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7" name="Google Shape;227;g2b939554d1e_0_0"/>
          <p:cNvSpPr txBox="1"/>
          <p:nvPr/>
        </p:nvSpPr>
        <p:spPr>
          <a:xfrm>
            <a:off x="706925" y="1625250"/>
            <a:ext cx="56700" cy="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8" name="Google Shape;228;g2b939554d1e_0_0"/>
          <p:cNvSpPr txBox="1"/>
          <p:nvPr/>
        </p:nvSpPr>
        <p:spPr>
          <a:xfrm>
            <a:off x="825900" y="1519575"/>
            <a:ext cx="7492200" cy="3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Ze względu na to, że do naszej aplikacji nie mogliśmy się dostać przez początkowy okres czasu, byliśmy zdezorientowani, nie wiedzieliśmy czy  jest to bug, czy wina organizatora.</a:t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Z tego powodu nasze morale lekko podupadły, lecz dzięki systematycznym spotkaniom “stand-up”, mogliśmy jak najlepiej zorganizować pracę z tym, co było dla nas dostępne i skutecznie przebrnęliśmy przez wymagane etapy projektu.</a:t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9" name="Google Shape;229;g2b939554d1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47" y="429313"/>
            <a:ext cx="1402752" cy="99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b977a01fb1_1_0"/>
          <p:cNvSpPr txBox="1"/>
          <p:nvPr/>
        </p:nvSpPr>
        <p:spPr>
          <a:xfrm>
            <a:off x="767250" y="486175"/>
            <a:ext cx="7609500" cy="8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Raport z testów aplikacji ,,Wallet”</a:t>
            </a:r>
            <a:endParaRPr sz="2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g2b977a01fb1_1_0"/>
          <p:cNvSpPr txBox="1"/>
          <p:nvPr/>
        </p:nvSpPr>
        <p:spPr>
          <a:xfrm>
            <a:off x="706925" y="1625250"/>
            <a:ext cx="56700" cy="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36" name="Google Shape;236;g2b977a01fb1_1_0"/>
          <p:cNvGraphicFramePr/>
          <p:nvPr/>
        </p:nvGraphicFramePr>
        <p:xfrm>
          <a:off x="165175" y="1232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{F843D46C-A534-4FB8-BA9C-9F24C73DFC72}</a:tableStyleId>
              </a:tblPr>
              <a:tblGrid>
                <a:gridCol w="2457450"/>
                <a:gridCol w="952500"/>
                <a:gridCol w="952500"/>
              </a:tblGrid>
              <a:tr h="200025"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Ogólna statystyka zrobionych test case'ów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 hMerge="1"/>
                <a:tc hMerge="1"/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Zrobiono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 hMerge="1"/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Wynik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Ilość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Odsetek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>
                          <a:solidFill>
                            <a:srgbClr val="34A853"/>
                          </a:solidFill>
                        </a:rPr>
                        <a:t>Passed</a:t>
                      </a:r>
                      <a:endParaRPr b="1" sz="1000">
                        <a:solidFill>
                          <a:srgbClr val="34A853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155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77,5%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>
                          <a:solidFill>
                            <a:srgbClr val="FF0000"/>
                          </a:solidFill>
                        </a:rPr>
                        <a:t>Failed</a:t>
                      </a:r>
                      <a:endParaRPr b="1" sz="1000">
                        <a:solidFill>
                          <a:srgbClr val="FF0000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22,5%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Skipped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0,0%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Blocked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0,0%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7" name="Google Shape;237;g2b977a01fb1_1_0"/>
          <p:cNvGraphicFramePr/>
          <p:nvPr/>
        </p:nvGraphicFramePr>
        <p:xfrm>
          <a:off x="165175" y="2832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{F843D46C-A534-4FB8-BA9C-9F24C73DFC72}</a:tableStyleId>
              </a:tblPr>
              <a:tblGrid>
                <a:gridCol w="3579250"/>
                <a:gridCol w="783200"/>
              </a:tblGrid>
              <a:tr h="376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Ogólny postęp cyklu kontroli jakości (na czas, opóźnienia, zatrzymane)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Na czas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4A853"/>
                    </a:solidFill>
                  </a:tcPr>
                </a:tc>
              </a:tr>
              <a:tr h="216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Całkowita liczba testów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16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Ilość testerów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16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Czas trwania cyklu testowego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 dni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8" name="Google Shape;238;g2b977a01fb1_1_0"/>
          <p:cNvGraphicFramePr/>
          <p:nvPr/>
        </p:nvGraphicFramePr>
        <p:xfrm>
          <a:off x="5311425" y="1232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{F843D46C-A534-4FB8-BA9C-9F24C73DFC72}</a:tableStyleId>
              </a:tblPr>
              <a:tblGrid>
                <a:gridCol w="1954625"/>
                <a:gridCol w="1163475"/>
                <a:gridCol w="581725"/>
              </a:tblGrid>
              <a:tr h="249850"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Ogólna statystyka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 hMerge="1"/>
                <a:tc hMerge="1"/>
              </a:tr>
              <a:tr h="2498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Ilość planowanych testów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498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Ilość przeprowadzonych testów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498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Ilość pozytywnie zakończonych testów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155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498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Ilość negatywnie zakończonych testów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498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Krytyczny procent defektów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pic>
        <p:nvPicPr>
          <p:cNvPr id="239" name="Google Shape;239;g2b977a01fb1_1_0" title="Wykre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8675" y="2891625"/>
            <a:ext cx="3412587" cy="21072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0" name="Google Shape;240;g2b977a01fb1_1_0"/>
          <p:cNvGraphicFramePr/>
          <p:nvPr/>
        </p:nvGraphicFramePr>
        <p:xfrm>
          <a:off x="165175" y="405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{F843D46C-A534-4FB8-BA9C-9F24C73DFC72}</a:tableStyleId>
              </a:tblPr>
              <a:tblGrid>
                <a:gridCol w="695325"/>
                <a:gridCol w="2333925"/>
                <a:gridCol w="1130325"/>
                <a:gridCol w="1130325"/>
              </a:tblGrid>
              <a:tr h="339675">
                <a:tc rowSpan="4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00"/>
                        <a:t>Konkluzja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 gridSpan="3" row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800"/>
                        <a:t>Biorąc pod uwagę ilość pozytywnych wyników testów i odsetek testów negatywnych, w tym 2 szybko wyeliminowane błędy krytyczne, aplikacja przed dopuszczeniem jej do użytku zewnętrznego i otrzymaniu pełnej rekomendacji powinna zostać naprawiona. Aby użytkownicy w </a:t>
                      </a:r>
                      <a:r>
                        <a:rPr b="1" lang="ru" sz="800"/>
                        <a:t>całości</a:t>
                      </a:r>
                      <a:r>
                        <a:rPr b="1" lang="ru" sz="800"/>
                        <a:t> docenili jej funkcjonalność i użyteczność radzimy o dostosowanie się do zaleceń zespołu testerskiego.</a:t>
                      </a:r>
                      <a:endParaRPr b="1" sz="8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 rowSpan="4" hMerge="1"/>
                <a:tc rowSpan="4" hMerge="1"/>
              </a:tr>
              <a:tr h="202200">
                <a:tc vMerge="1"/>
                <a:tc gridSpan="3" vMerge="1"/>
                <a:tc hMerge="1" vMerge="1"/>
                <a:tc hMerge="1" vMerge="1"/>
              </a:tr>
              <a:tr h="202200">
                <a:tc vMerge="1"/>
                <a:tc gridSpan="3" vMerge="1"/>
                <a:tc hMerge="1" vMerge="1"/>
                <a:tc hMerge="1" vMerge="1"/>
              </a:tr>
              <a:tr h="202200">
                <a:tc vMerge="1"/>
                <a:tc gridSpan="3" vMerge="1"/>
                <a:tc hMerge="1" vMerge="1"/>
                <a:tc hMerge="1" vMerge="1"/>
              </a:tr>
            </a:tbl>
          </a:graphicData>
        </a:graphic>
      </p:graphicFrame>
      <p:pic>
        <p:nvPicPr>
          <p:cNvPr id="241" name="Google Shape;241;g2b977a01fb1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7600" y="353675"/>
            <a:ext cx="791925" cy="79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